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7315200" cx="9753600"/>
  <p:notesSz cx="6858000" cy="9144000"/>
  <p:embeddedFontLst>
    <p:embeddedFont>
      <p:font typeface="Josefin Sans"/>
      <p:bold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7" roundtripDataSignature="AMtx7miO2ALkHOB1xzOgMYCnB781QIoM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JosefinSans-bold.fntdata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font" Target="fonts/Josefi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Basat en la Il·luminació Phong.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Canvi gradual i interactiu amb les tecles 4 i 1 </a:t>
            </a:r>
            <a:endParaRPr/>
          </a:p>
        </p:txBody>
      </p:sp>
      <p:sp>
        <p:nvSpPr>
          <p:cNvPr id="112" name="Google Shape;11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7DC9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 amt="30000"/>
          </a:blip>
          <a:srcRect b="2506" l="4162" r="8996" t="0"/>
          <a:stretch/>
        </p:blipFill>
        <p:spPr>
          <a:xfrm>
            <a:off x="-104385" y="-104385"/>
            <a:ext cx="10081103" cy="75240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2670728" y="1447833"/>
            <a:ext cx="4410455" cy="4410455"/>
          </a:xfrm>
          <a:custGeom>
            <a:rect b="b" l="l" r="r" t="t"/>
            <a:pathLst>
              <a:path extrusionOk="0" h="4410455" w="4410455">
                <a:moveTo>
                  <a:pt x="0" y="0"/>
                </a:moveTo>
                <a:lnTo>
                  <a:pt x="4410456" y="0"/>
                </a:lnTo>
                <a:lnTo>
                  <a:pt x="4410456" y="4410455"/>
                </a:lnTo>
                <a:lnTo>
                  <a:pt x="0" y="4410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832504" y="3210756"/>
            <a:ext cx="4207323" cy="1410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27">
                <a:solidFill>
                  <a:srgbClr val="20446A"/>
                </a:solidFill>
                <a:latin typeface="Josefin Sans"/>
                <a:ea typeface="Josefin Sans"/>
                <a:cs typeface="Josefin Sans"/>
                <a:sym typeface="Josefin Sans"/>
              </a:rPr>
              <a:t>CONTROL 2</a:t>
            </a:r>
            <a:endParaRPr/>
          </a:p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27">
              <a:solidFill>
                <a:srgbClr val="20446A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317427" y="4279543"/>
            <a:ext cx="3143250" cy="3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11">
                <a:solidFill>
                  <a:srgbClr val="20446A"/>
                </a:solidFill>
                <a:latin typeface="Josefin Sans"/>
                <a:ea typeface="Josefin Sans"/>
                <a:cs typeface="Josefin Sans"/>
                <a:sym typeface="Josefin Sans"/>
              </a:rPr>
              <a:t>Grup 1</a:t>
            </a:r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4668171" y="2203983"/>
            <a:ext cx="415570" cy="530210"/>
          </a:xfrm>
          <a:custGeom>
            <a:rect b="b" l="l" r="r" t="t"/>
            <a:pathLst>
              <a:path extrusionOk="0" h="530210" w="415570">
                <a:moveTo>
                  <a:pt x="0" y="0"/>
                </a:moveTo>
                <a:lnTo>
                  <a:pt x="415570" y="0"/>
                </a:lnTo>
                <a:lnTo>
                  <a:pt x="415570" y="530210"/>
                </a:lnTo>
                <a:lnTo>
                  <a:pt x="0" y="530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890" r="-89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7DC9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"/>
          <p:cNvPicPr preferRelativeResize="0"/>
          <p:nvPr/>
        </p:nvPicPr>
        <p:blipFill rotWithShape="1">
          <a:blip r:embed="rId3">
            <a:alphaModFix amt="60000"/>
          </a:blip>
          <a:srcRect b="0" l="13167" r="13168" t="0"/>
          <a:stretch/>
        </p:blipFill>
        <p:spPr>
          <a:xfrm>
            <a:off x="-33087" y="-175683"/>
            <a:ext cx="9813654" cy="750947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/>
          <p:nvPr/>
        </p:nvSpPr>
        <p:spPr>
          <a:xfrm>
            <a:off x="-76200" y="4191000"/>
            <a:ext cx="9998198" cy="2676350"/>
          </a:xfrm>
          <a:custGeom>
            <a:rect b="b" l="l" r="r" t="t"/>
            <a:pathLst>
              <a:path extrusionOk="0" h="3568466" w="13330930">
                <a:moveTo>
                  <a:pt x="0" y="0"/>
                </a:moveTo>
                <a:lnTo>
                  <a:pt x="13330930" y="0"/>
                </a:lnTo>
                <a:lnTo>
                  <a:pt x="13330930" y="3568466"/>
                </a:lnTo>
                <a:lnTo>
                  <a:pt x="0" y="3568466"/>
                </a:lnTo>
                <a:close/>
              </a:path>
            </a:pathLst>
          </a:custGeom>
          <a:solidFill>
            <a:srgbClr val="327DC9">
              <a:alpha val="8470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954024" y="5224877"/>
            <a:ext cx="1828800" cy="464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1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ÍNDEX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3584733" y="4692796"/>
            <a:ext cx="5490156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1" marL="728423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12"/>
              <a:buFont typeface="Arial"/>
              <a:buChar char="•"/>
            </a:pPr>
            <a:r>
              <a:rPr b="0" i="0" lang="en-US" sz="2512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Tasques completades</a:t>
            </a:r>
            <a:endParaRPr b="0" i="0" sz="2512" u="none" cap="none" strike="noStrik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457200" lvl="1" marL="728423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12"/>
              <a:buFont typeface="Arial"/>
              <a:buChar char="•"/>
            </a:pPr>
            <a:r>
              <a:rPr b="0" i="0" lang="en-US" sz="2512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Pròximes tasques</a:t>
            </a:r>
            <a:endParaRPr b="0" i="0" sz="2512" u="none" cap="none" strike="noStrik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7DC9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 amt="15000"/>
          </a:blip>
          <a:srcRect b="24725" l="0" r="0" t="24726"/>
          <a:stretch/>
        </p:blipFill>
        <p:spPr>
          <a:xfrm>
            <a:off x="-95250" y="3981450"/>
            <a:ext cx="9902944" cy="335373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/>
          <p:nvPr/>
        </p:nvSpPr>
        <p:spPr>
          <a:xfrm>
            <a:off x="-190500" y="-228600"/>
            <a:ext cx="10120387" cy="4229100"/>
          </a:xfrm>
          <a:custGeom>
            <a:rect b="b" l="l" r="r" t="t"/>
            <a:pathLst>
              <a:path extrusionOk="0" h="4229100" w="10120387">
                <a:moveTo>
                  <a:pt x="0" y="0"/>
                </a:moveTo>
                <a:lnTo>
                  <a:pt x="10120387" y="0"/>
                </a:lnTo>
                <a:lnTo>
                  <a:pt x="10120387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9645" l="0" r="0" t="-6964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125851" y="2192748"/>
            <a:ext cx="7642137" cy="1140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18">
                <a:solidFill>
                  <a:srgbClr val="327DC9"/>
                </a:solidFill>
                <a:latin typeface="Josefin Sans"/>
                <a:ea typeface="Josefin Sans"/>
                <a:cs typeface="Josefin Sans"/>
                <a:sym typeface="Josefin Sans"/>
              </a:rPr>
              <a:t>TASQUES COMPLETADES</a:t>
            </a:r>
            <a:endParaRPr/>
          </a:p>
        </p:txBody>
      </p:sp>
      <p:sp>
        <p:nvSpPr>
          <p:cNvPr id="108" name="Google Shape;108;p3"/>
          <p:cNvSpPr/>
          <p:nvPr/>
        </p:nvSpPr>
        <p:spPr>
          <a:xfrm>
            <a:off x="4648200" y="1305011"/>
            <a:ext cx="460156" cy="579455"/>
          </a:xfrm>
          <a:custGeom>
            <a:rect b="b" l="l" r="r" t="t"/>
            <a:pathLst>
              <a:path extrusionOk="0" h="579455" w="460156">
                <a:moveTo>
                  <a:pt x="0" y="0"/>
                </a:moveTo>
                <a:lnTo>
                  <a:pt x="460156" y="0"/>
                </a:lnTo>
                <a:lnTo>
                  <a:pt x="460156" y="579455"/>
                </a:lnTo>
                <a:lnTo>
                  <a:pt x="0" y="579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27" r="-22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8AD7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/>
        </p:nvSpPr>
        <p:spPr>
          <a:xfrm>
            <a:off x="838200" y="685800"/>
            <a:ext cx="2541592" cy="349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64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IL·LUMINACIÓ VAIXELL</a:t>
            </a:r>
            <a:endParaRPr b="1" sz="1564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3">
            <a:alphaModFix/>
          </a:blip>
          <a:srcRect b="0" l="15204" r="0" t="0"/>
          <a:stretch/>
        </p:blipFill>
        <p:spPr>
          <a:xfrm>
            <a:off x="288825" y="2485375"/>
            <a:ext cx="2975024" cy="316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4">
            <a:alphaModFix/>
          </a:blip>
          <a:srcRect b="0" l="3129" r="0" t="0"/>
          <a:stretch/>
        </p:blipFill>
        <p:spPr>
          <a:xfrm>
            <a:off x="2362199" y="2476343"/>
            <a:ext cx="3408717" cy="316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4423" y="2485374"/>
            <a:ext cx="3474628" cy="3152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6">
            <a:alphaModFix/>
          </a:blip>
          <a:srcRect b="0" l="0" r="21975" t="0"/>
          <a:stretch/>
        </p:blipFill>
        <p:spPr>
          <a:xfrm>
            <a:off x="6629400" y="2485374"/>
            <a:ext cx="2705533" cy="3161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8AD7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/>
        </p:nvSpPr>
        <p:spPr>
          <a:xfrm>
            <a:off x="838200" y="685800"/>
            <a:ext cx="2541592" cy="349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64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MEDI AQUÀTIC: MAR</a:t>
            </a:r>
            <a:endParaRPr b="1" sz="1564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3">
            <a:alphaModFix/>
          </a:blip>
          <a:srcRect b="8102" l="14999" r="15139" t="2563"/>
          <a:stretch/>
        </p:blipFill>
        <p:spPr>
          <a:xfrm>
            <a:off x="488225" y="2648511"/>
            <a:ext cx="4362101" cy="313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/>
          <p:cNvPicPr preferRelativeResize="0"/>
          <p:nvPr/>
        </p:nvPicPr>
        <p:blipFill rotWithShape="1">
          <a:blip r:embed="rId4">
            <a:alphaModFix/>
          </a:blip>
          <a:srcRect b="29448" l="15844" r="16326" t="0"/>
          <a:stretch/>
        </p:blipFill>
        <p:spPr>
          <a:xfrm>
            <a:off x="5038175" y="1352613"/>
            <a:ext cx="4580299" cy="267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"/>
          <p:cNvPicPr preferRelativeResize="0"/>
          <p:nvPr/>
        </p:nvPicPr>
        <p:blipFill rotWithShape="1">
          <a:blip r:embed="rId5">
            <a:alphaModFix/>
          </a:blip>
          <a:srcRect b="32864" l="15151" r="16011" t="8026"/>
          <a:stretch/>
        </p:blipFill>
        <p:spPr>
          <a:xfrm>
            <a:off x="5038175" y="4334450"/>
            <a:ext cx="4580299" cy="2212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8AD7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/>
          <p:nvPr/>
        </p:nvSpPr>
        <p:spPr>
          <a:xfrm>
            <a:off x="838200" y="685800"/>
            <a:ext cx="2743200" cy="397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64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MOVIMENT DEL VAIXELL</a:t>
            </a:r>
            <a:endParaRPr b="1" sz="1564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32" name="Google Shape;1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138" y="4190125"/>
            <a:ext cx="3193326" cy="30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3813" y="1131113"/>
            <a:ext cx="2927026" cy="287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3475" y="1237145"/>
            <a:ext cx="3108487" cy="266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725" y="1192495"/>
            <a:ext cx="3108487" cy="2754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7DC9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7"/>
          <p:cNvPicPr preferRelativeResize="0"/>
          <p:nvPr/>
        </p:nvPicPr>
        <p:blipFill rotWithShape="1">
          <a:blip r:embed="rId3">
            <a:alphaModFix amt="15000"/>
          </a:blip>
          <a:srcRect b="24725" l="0" r="0" t="24726"/>
          <a:stretch/>
        </p:blipFill>
        <p:spPr>
          <a:xfrm>
            <a:off x="-95250" y="3981450"/>
            <a:ext cx="9902944" cy="335373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-190500" y="-228600"/>
            <a:ext cx="10120387" cy="4229100"/>
          </a:xfrm>
          <a:custGeom>
            <a:rect b="b" l="l" r="r" t="t"/>
            <a:pathLst>
              <a:path extrusionOk="0" h="4229100" w="10120387">
                <a:moveTo>
                  <a:pt x="0" y="0"/>
                </a:moveTo>
                <a:lnTo>
                  <a:pt x="10120387" y="0"/>
                </a:lnTo>
                <a:lnTo>
                  <a:pt x="10120387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9645" l="0" r="0" t="-6964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 txBox="1"/>
          <p:nvPr/>
        </p:nvSpPr>
        <p:spPr>
          <a:xfrm>
            <a:off x="1125851" y="2192748"/>
            <a:ext cx="7642137" cy="556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18">
                <a:solidFill>
                  <a:srgbClr val="327DC9"/>
                </a:solidFill>
                <a:latin typeface="Josefin Sans"/>
                <a:ea typeface="Josefin Sans"/>
                <a:cs typeface="Josefin Sans"/>
                <a:sym typeface="Josefin Sans"/>
              </a:rPr>
              <a:t>PRÒXIMES TASQUES</a:t>
            </a: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4648200" y="1305011"/>
            <a:ext cx="460156" cy="579455"/>
          </a:xfrm>
          <a:custGeom>
            <a:rect b="b" l="l" r="r" t="t"/>
            <a:pathLst>
              <a:path extrusionOk="0" h="579455" w="460156">
                <a:moveTo>
                  <a:pt x="0" y="0"/>
                </a:moveTo>
                <a:lnTo>
                  <a:pt x="460156" y="0"/>
                </a:lnTo>
                <a:lnTo>
                  <a:pt x="460156" y="579455"/>
                </a:lnTo>
                <a:lnTo>
                  <a:pt x="0" y="579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27" r="-22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7DC9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/>
          <p:cNvPicPr preferRelativeResize="0"/>
          <p:nvPr/>
        </p:nvPicPr>
        <p:blipFill rotWithShape="1">
          <a:blip r:embed="rId3">
            <a:alphaModFix amt="60000"/>
          </a:blip>
          <a:srcRect b="0" l="5123" r="5123" t="0"/>
          <a:stretch/>
        </p:blipFill>
        <p:spPr>
          <a:xfrm>
            <a:off x="-85928" y="8511"/>
            <a:ext cx="9839528" cy="73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/>
          <p:nvPr/>
        </p:nvSpPr>
        <p:spPr>
          <a:xfrm>
            <a:off x="-156856" y="-156856"/>
            <a:ext cx="6000063" cy="7639343"/>
          </a:xfrm>
          <a:custGeom>
            <a:rect b="b" l="l" r="r" t="t"/>
            <a:pathLst>
              <a:path extrusionOk="0" h="9225183" w="7245607">
                <a:moveTo>
                  <a:pt x="0" y="0"/>
                </a:moveTo>
                <a:lnTo>
                  <a:pt x="7245607" y="0"/>
                </a:lnTo>
                <a:lnTo>
                  <a:pt x="7245607" y="9225183"/>
                </a:lnTo>
                <a:lnTo>
                  <a:pt x="0" y="9225183"/>
                </a:lnTo>
                <a:close/>
              </a:path>
            </a:pathLst>
          </a:custGeom>
          <a:solidFill>
            <a:srgbClr val="327DC9">
              <a:alpha val="8470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6490542" y="2259005"/>
            <a:ext cx="1348292" cy="1156160"/>
          </a:xfrm>
          <a:custGeom>
            <a:rect b="b" l="l" r="r" t="t"/>
            <a:pathLst>
              <a:path extrusionOk="0" h="1156160" w="1348292">
                <a:moveTo>
                  <a:pt x="0" y="0"/>
                </a:moveTo>
                <a:lnTo>
                  <a:pt x="1348292" y="0"/>
                </a:lnTo>
                <a:lnTo>
                  <a:pt x="1348292" y="1156160"/>
                </a:lnTo>
                <a:lnTo>
                  <a:pt x="0" y="1156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7838834" y="4090450"/>
            <a:ext cx="1554617" cy="1148473"/>
          </a:xfrm>
          <a:custGeom>
            <a:rect b="b" l="l" r="r" t="t"/>
            <a:pathLst>
              <a:path extrusionOk="0" h="1148473" w="1554617">
                <a:moveTo>
                  <a:pt x="0" y="0"/>
                </a:moveTo>
                <a:lnTo>
                  <a:pt x="1554617" y="0"/>
                </a:lnTo>
                <a:lnTo>
                  <a:pt x="1554617" y="1148473"/>
                </a:lnTo>
                <a:lnTo>
                  <a:pt x="0" y="1148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8210205" y="8511"/>
            <a:ext cx="811875" cy="1521077"/>
          </a:xfrm>
          <a:custGeom>
            <a:rect b="b" l="l" r="r" t="t"/>
            <a:pathLst>
              <a:path extrusionOk="0" h="1521077" w="811875">
                <a:moveTo>
                  <a:pt x="0" y="0"/>
                </a:moveTo>
                <a:lnTo>
                  <a:pt x="811875" y="0"/>
                </a:lnTo>
                <a:lnTo>
                  <a:pt x="811875" y="1521077"/>
                </a:lnTo>
                <a:lnTo>
                  <a:pt x="0" y="15210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386650" y="767275"/>
            <a:ext cx="491310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0586" lvl="1" marL="461172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36"/>
              <a:buFont typeface="Arial"/>
              <a:buChar char="•"/>
            </a:pPr>
            <a:r>
              <a:rPr b="0" i="0" lang="en-US" sz="2136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Introducció música de videojoc </a:t>
            </a:r>
            <a:endParaRPr b="0" i="0" sz="2136" u="none" cap="none" strike="noStrik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36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230586" lvl="1" marL="461172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36"/>
              <a:buFont typeface="Arial"/>
              <a:buChar char="•"/>
            </a:pPr>
            <a:r>
              <a:rPr lang="en-US" sz="2136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Mobilitat</a:t>
            </a:r>
            <a:r>
              <a:rPr b="0" i="0" lang="en-US" sz="2136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del vaixell amb quaternions</a:t>
            </a:r>
            <a:endParaRPr b="0" i="0" sz="2136" u="none" cap="none" strike="noStrik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36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230586" lvl="1" marL="461172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36"/>
              <a:buFont typeface="Arial"/>
              <a:buChar char="•"/>
            </a:pPr>
            <a:r>
              <a:rPr b="0" i="0" lang="en-US" sz="2136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Millora de</a:t>
            </a:r>
            <a:r>
              <a:rPr lang="en-US" sz="2136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136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l'il·luminació de l'aigua</a:t>
            </a:r>
            <a:endParaRPr b="0" i="0" sz="2136" u="none" cap="none" strike="noStrik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94949" lvl="1" marL="461172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6"/>
              <a:buFont typeface="Arial"/>
              <a:buNone/>
            </a:pPr>
            <a:r>
              <a:t/>
            </a:r>
            <a:endParaRPr b="0" i="0" sz="2136" u="none" cap="none" strike="noStrik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230586" lvl="1" marL="461172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36"/>
              <a:buFont typeface="Arial"/>
              <a:buChar char="•"/>
            </a:pPr>
            <a:r>
              <a:rPr b="0" i="0" lang="en-US" sz="2136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Seguiment de la càmera al vaixell</a:t>
            </a:r>
            <a:endParaRPr b="0" i="0" sz="2136" u="none" cap="none" strike="noStrik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94949" lvl="1" marL="461172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6"/>
              <a:buFont typeface="Arial"/>
              <a:buNone/>
            </a:pPr>
            <a:r>
              <a:t/>
            </a:r>
            <a:endParaRPr b="0" i="0" sz="2136" u="none" cap="none" strike="noStrik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230586" lvl="1" marL="461172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36"/>
              <a:buFont typeface="Arial"/>
              <a:buChar char="•"/>
            </a:pPr>
            <a:r>
              <a:rPr b="0" i="0" lang="en-US" sz="2136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Interactivitat càmera</a:t>
            </a:r>
            <a:endParaRPr b="0" i="0" sz="2136" u="none" cap="none" strike="noStrik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36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230586" lvl="1" marL="461172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36"/>
              <a:buFont typeface="Arial"/>
              <a:buChar char="•"/>
            </a:pPr>
            <a:r>
              <a:rPr b="0" i="0" lang="en-US" sz="2136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Extració de dades</a:t>
            </a:r>
            <a:endParaRPr b="0" i="0" sz="2136" u="none" cap="none" strike="noStrik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36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36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7DC9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 amt="60000"/>
          </a:blip>
          <a:srcRect b="0" l="5479" r="5479" t="0"/>
          <a:stretch/>
        </p:blipFill>
        <p:spPr>
          <a:xfrm>
            <a:off x="-33087" y="-4568"/>
            <a:ext cx="9839528" cy="736711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9"/>
          <p:cNvSpPr/>
          <p:nvPr/>
        </p:nvSpPr>
        <p:spPr>
          <a:xfrm>
            <a:off x="-285193" y="2110428"/>
            <a:ext cx="10323900" cy="3088455"/>
          </a:xfrm>
          <a:custGeom>
            <a:rect b="b" l="l" r="r" t="t"/>
            <a:pathLst>
              <a:path extrusionOk="0" h="3729583" w="12467023">
                <a:moveTo>
                  <a:pt x="0" y="0"/>
                </a:moveTo>
                <a:lnTo>
                  <a:pt x="12467023" y="0"/>
                </a:lnTo>
                <a:lnTo>
                  <a:pt x="12467023" y="3729583"/>
                </a:lnTo>
                <a:lnTo>
                  <a:pt x="0" y="3729583"/>
                </a:lnTo>
                <a:close/>
              </a:path>
            </a:pathLst>
          </a:custGeom>
          <a:solidFill>
            <a:srgbClr val="327DC9">
              <a:alpha val="8470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2048227" y="3046233"/>
            <a:ext cx="5676900" cy="1189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16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Moltes gràcies per la vostra atenció!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